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82" r:id="rId4"/>
    <p:sldId id="345" r:id="rId5"/>
    <p:sldId id="279" r:id="rId6"/>
    <p:sldId id="341" r:id="rId7"/>
    <p:sldId id="315" r:id="rId8"/>
    <p:sldId id="268" r:id="rId9"/>
    <p:sldId id="342" r:id="rId10"/>
    <p:sldId id="297" r:id="rId11"/>
    <p:sldId id="321" r:id="rId12"/>
    <p:sldId id="322" r:id="rId13"/>
    <p:sldId id="343" r:id="rId14"/>
    <p:sldId id="344" r:id="rId15"/>
    <p:sldId id="323" r:id="rId16"/>
    <p:sldId id="346" r:id="rId17"/>
    <p:sldId id="303" r:id="rId18"/>
    <p:sldId id="293" r:id="rId19"/>
    <p:sldId id="332" r:id="rId20"/>
    <p:sldId id="273" r:id="rId21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3144" autoAdjust="0"/>
  </p:normalViewPr>
  <p:slideViewPr>
    <p:cSldViewPr snapToGrid="0">
      <p:cViewPr>
        <p:scale>
          <a:sx n="106" d="100"/>
          <a:sy n="106" d="100"/>
        </p:scale>
        <p:origin x="78" y="84"/>
      </p:cViewPr>
      <p:guideLst/>
    </p:cSldViewPr>
  </p:slideViewPr>
  <p:outlineViewPr>
    <p:cViewPr>
      <p:scale>
        <a:sx n="33" d="100"/>
        <a:sy n="33" d="100"/>
      </p:scale>
      <p:origin x="0" y="-210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7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72772354457362"/>
          <c:y val="4.1957100444079271E-2"/>
          <c:w val="0.7951641561087941"/>
          <c:h val="0.68925703047180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 (current)</c:v>
                </c:pt>
                <c:pt idx="2">
                  <c:v>FY20 (budget)</c:v>
                </c:pt>
                <c:pt idx="3">
                  <c:v>FY21 (budget)</c:v>
                </c:pt>
                <c:pt idx="4">
                  <c:v>FY22 (proj)</c:v>
                </c:pt>
              </c:strCache>
            </c:strRef>
          </c:cat>
          <c:val>
            <c:numRef>
              <c:f>Sheet1!$B$2:$B$6</c:f>
              <c:numCache>
                <c:formatCode>#,##0.00_);[Red]\(#,##0.00\)</c:formatCode>
                <c:ptCount val="5"/>
                <c:pt idx="0">
                  <c:v>53596911.609999999</c:v>
                </c:pt>
                <c:pt idx="1">
                  <c:v>55584327</c:v>
                </c:pt>
                <c:pt idx="2">
                  <c:v>55680800.200000003</c:v>
                </c:pt>
                <c:pt idx="3">
                  <c:v>56912440.979999997</c:v>
                </c:pt>
                <c:pt idx="4">
                  <c:v>57611750.890000001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9-4E00-9EB0-869753D1BF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 (current)</c:v>
                </c:pt>
                <c:pt idx="2">
                  <c:v>FY20 (budget)</c:v>
                </c:pt>
                <c:pt idx="3">
                  <c:v>FY21 (budget)</c:v>
                </c:pt>
                <c:pt idx="4">
                  <c:v>FY22 (proj)</c:v>
                </c:pt>
              </c:strCache>
            </c:strRef>
          </c:cat>
          <c:val>
            <c:numRef>
              <c:f>Sheet1!$C$2:$C$6</c:f>
              <c:numCache>
                <c:formatCode>#,##0.00_);[Red]\(#,##0.00\)</c:formatCode>
                <c:ptCount val="5"/>
                <c:pt idx="0">
                  <c:v>50296701.789999999</c:v>
                </c:pt>
                <c:pt idx="1">
                  <c:v>55437555.590000004</c:v>
                </c:pt>
                <c:pt idx="2">
                  <c:v>55500290.729999997</c:v>
                </c:pt>
                <c:pt idx="3">
                  <c:v>58545017.18</c:v>
                </c:pt>
                <c:pt idx="4">
                  <c:v>60071144.229999997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9-4E00-9EB0-869753D1B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1803000"/>
        <c:axId val="37604790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Ending Fund Balance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 (current)</c:v>
                </c:pt>
                <c:pt idx="2">
                  <c:v>FY20 (budget)</c:v>
                </c:pt>
                <c:pt idx="3">
                  <c:v>FY21 (budget)</c:v>
                </c:pt>
                <c:pt idx="4">
                  <c:v>FY22 (proj)</c:v>
                </c:pt>
              </c:strCache>
            </c:strRef>
          </c:cat>
          <c:val>
            <c:numRef>
              <c:f>Sheet1!$D$2:$D$6</c:f>
              <c:numCache>
                <c:formatCode>#,##0.00_);[Red]\(#,##0.00\)</c:formatCode>
                <c:ptCount val="5"/>
                <c:pt idx="0">
                  <c:v>20274002.289999999</c:v>
                </c:pt>
                <c:pt idx="1">
                  <c:v>20420773.699999999</c:v>
                </c:pt>
                <c:pt idx="2">
                  <c:v>20601283.170000002</c:v>
                </c:pt>
                <c:pt idx="3">
                  <c:v>18968706.969999999</c:v>
                </c:pt>
                <c:pt idx="4">
                  <c:v>16509313.630000001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09-4E00-9EB0-869753D1BF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Req'd Reserve</c:v>
                </c:pt>
              </c:strCache>
            </c:strRef>
          </c:tx>
          <c:spPr>
            <a:ln w="19050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 (current)</c:v>
                </c:pt>
                <c:pt idx="2">
                  <c:v>FY20 (budget)</c:v>
                </c:pt>
                <c:pt idx="3">
                  <c:v>FY21 (budget)</c:v>
                </c:pt>
                <c:pt idx="4">
                  <c:v>FY22 (proj)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8039536.7414999995</c:v>
                </c:pt>
                <c:pt idx="1">
                  <c:v>8337649.0499999998</c:v>
                </c:pt>
                <c:pt idx="2">
                  <c:v>8352120.0300000003</c:v>
                </c:pt>
                <c:pt idx="3">
                  <c:v>8536866.1469999999</c:v>
                </c:pt>
                <c:pt idx="4">
                  <c:v>8641762.6335000005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D0-4118-B255-541E26D6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803000"/>
        <c:axId val="376047904"/>
      </c:lineChart>
      <c:catAx>
        <c:axId val="32180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047904"/>
        <c:crosses val="autoZero"/>
        <c:auto val="1"/>
        <c:lblAlgn val="ctr"/>
        <c:lblOffset val="100"/>
        <c:noMultiLvlLbl val="0"/>
      </c:catAx>
      <c:valAx>
        <c:axId val="376047904"/>
        <c:scaling>
          <c:orientation val="minMax"/>
          <c:max val="8000000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803000"/>
        <c:crosses val="autoZero"/>
        <c:crossBetween val="between"/>
        <c:majorUnit val="20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4093155019528"/>
          <c:y val="8.7965183610176745E-2"/>
          <c:w val="0.82359068449804707"/>
          <c:h val="0.12906967839570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 smtClean="0">
                <a:solidFill>
                  <a:schemeClr val="tx1"/>
                </a:solidFill>
              </a:rPr>
              <a:t>FY20 </a:t>
            </a:r>
            <a:r>
              <a:rPr lang="en-US" sz="1800" b="1" baseline="0" dirty="0" smtClean="0">
                <a:solidFill>
                  <a:schemeClr val="tx1"/>
                </a:solidFill>
              </a:rPr>
              <a:t>REVENUES  $</a:t>
            </a:r>
            <a:r>
              <a:rPr lang="en-US" sz="1800" b="1" baseline="0" dirty="0" smtClean="0">
                <a:solidFill>
                  <a:schemeClr val="tx1"/>
                </a:solidFill>
              </a:rPr>
              <a:t>55,680,800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1867843795884026"/>
          <c:y val="1.94926499543185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23429595385965"/>
          <c:y val="0.15050682807330765"/>
          <c:w val="0.78847001590929999"/>
          <c:h val="0.73032776669326227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8CC-4E86-B74D-012F424C92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8CC-4E86-B74D-012F424C92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8CC-4E86-B74D-012F424C92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8CC-4E86-B74D-012F424C92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8CC-4E86-B74D-012F424C92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8CC-4E86-B74D-012F424C92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18CC-4E86-B74D-012F424C92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18CC-4E86-B74D-012F424C92D2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D61973-74A0-438D-BBD4-68750FF27DA7}" type="CELLRANG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/>
                      <a:t> </a:t>
                    </a:r>
                    <a:fld id="{1995E486-22C0-4DB1-87CF-97E776628BD4}" type="CATEGORYNAM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8CC-4E86-B74D-012F424C92D2}"/>
                </c:ext>
              </c:extLst>
            </c:dLbl>
            <c:dLbl>
              <c:idx val="1"/>
              <c:layout>
                <c:manualLayout>
                  <c:x val="-0.16873396720708331"/>
                  <c:y val="1.57834503510176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1C2AAE-B488-4B7D-83C6-97F418510CBE}" type="CELLRAN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  <a:fld id="{F0420FA2-7F5D-4FB6-B64A-12E0A1CB676B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8CC-4E86-B74D-012F424C92D2}"/>
                </c:ext>
              </c:extLst>
            </c:dLbl>
            <c:dLbl>
              <c:idx val="2"/>
              <c:layout>
                <c:manualLayout>
                  <c:x val="0.1341218713697328"/>
                  <c:y val="-0.180382289725914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AA01D3-1C4A-4AE1-81D7-AE37C2F4DC3E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  <a:fld id="{8616C251-D30B-40AF-BD2F-1EC55311832C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8CC-4E86-B74D-012F424C92D2}"/>
                </c:ext>
              </c:extLst>
            </c:dLbl>
            <c:dLbl>
              <c:idx val="3"/>
              <c:layout>
                <c:manualLayout>
                  <c:x val="0"/>
                  <c:y val="-3.83312365667569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045088-0A58-48C4-8670-11DC604587BC}" type="CELLRAN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 </a:t>
                    </a:r>
                    <a:fld id="{6CCCCCF2-5F30-41B5-91E5-71CFA1037ED1}" type="CATEGORYNAM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18CC-4E86-B74D-012F424C92D2}"/>
                </c:ext>
              </c:extLst>
            </c:dLbl>
            <c:dLbl>
              <c:idx val="4"/>
              <c:layout>
                <c:manualLayout>
                  <c:x val="4.7591631776356808E-2"/>
                  <c:y val="-6.98981372687919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F184CA-8415-4C51-B552-1A6CF915042D}" type="CELLRAN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 </a:t>
                    </a:r>
                    <a:fld id="{6A3C353D-C07A-4C81-8F75-6E5977B2897C}" type="CATEGORYNAM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8CC-4E86-B74D-012F424C92D2}"/>
                </c:ext>
              </c:extLst>
            </c:dLbl>
            <c:dLbl>
              <c:idx val="5"/>
              <c:layout>
                <c:manualLayout>
                  <c:x val="8.6530239593375999E-3"/>
                  <c:y val="-6.76433586472180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3341265-2413-44F1-950A-5F878EF1A21D}" type="CELLRAN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 </a:t>
                    </a:r>
                    <a:fld id="{74107D77-2A21-494C-BCF2-607A921D2AC8}" type="CATEGORYNAM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18CC-4E86-B74D-012F424C92D2}"/>
                </c:ext>
              </c:extLst>
            </c:dLbl>
            <c:dLbl>
              <c:idx val="6"/>
              <c:layout>
                <c:manualLayout>
                  <c:x val="0.16440745522741437"/>
                  <c:y val="6.76433586472180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BA34E1C-6B16-4124-B62D-AF81125CD90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  <a:fld id="{CA84719F-2824-4728-91CD-BD09330C6EAA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18CC-4E86-B74D-012F424C92D2}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6877DB-6E04-498C-BECB-B600B574BC18}" type="CELLRANG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/>
                      <a:t> </a:t>
                    </a:r>
                    <a:fld id="{C17E3033-AD23-4D4C-BE4B-25ACEB43347D}" type="CATEGORYNAM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18CC-4E86-B74D-012F424C9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strRef>
              <c:f>' MASTER FY17'!$A$6:$A$13</c:f>
              <c:strCache>
                <c:ptCount val="8"/>
                <c:pt idx="0">
                  <c:v>Property Taxes</c:v>
                </c:pt>
                <c:pt idx="1">
                  <c:v>Income taxes</c:v>
                </c:pt>
                <c:pt idx="2">
                  <c:v>State revenues</c:v>
                </c:pt>
                <c:pt idx="3">
                  <c:v>Fines and forfeitures</c:v>
                </c:pt>
                <c:pt idx="4">
                  <c:v>Transfers in</c:v>
                </c:pt>
                <c:pt idx="5">
                  <c:v>License and Permits</c:v>
                </c:pt>
                <c:pt idx="6">
                  <c:v>Charges for service rendered</c:v>
                </c:pt>
                <c:pt idx="7">
                  <c:v>Other Revenues</c:v>
                </c:pt>
              </c:strCache>
            </c:strRef>
          </c:cat>
          <c:val>
            <c:numRef>
              <c:f>' MASTER FY17'!$B$6:$B$13</c:f>
              <c:numCache>
                <c:formatCode>0.0%</c:formatCode>
                <c:ptCount val="8"/>
                <c:pt idx="0">
                  <c:v>8.7420016639775236E-2</c:v>
                </c:pt>
                <c:pt idx="1">
                  <c:v>0.28258780034558478</c:v>
                </c:pt>
                <c:pt idx="2">
                  <c:v>0.33960128809355722</c:v>
                </c:pt>
                <c:pt idx="3">
                  <c:v>4.7630389478490291E-3</c:v>
                </c:pt>
                <c:pt idx="4">
                  <c:v>6.3984084768954161E-2</c:v>
                </c:pt>
                <c:pt idx="5">
                  <c:v>1.8978413675886791E-2</c:v>
                </c:pt>
                <c:pt idx="6">
                  <c:v>0.19590570251898065</c:v>
                </c:pt>
                <c:pt idx="7">
                  <c:v>6.7596550094121566E-3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 MASTER FY17'!$B$6:$B$13</c15:f>
                <c15:dlblRangeCache>
                  <c:ptCount val="8"/>
                  <c:pt idx="0">
                    <c:v>8.7%</c:v>
                  </c:pt>
                  <c:pt idx="1">
                    <c:v>28.3%</c:v>
                  </c:pt>
                  <c:pt idx="2">
                    <c:v>34.0%</c:v>
                  </c:pt>
                  <c:pt idx="3">
                    <c:v>0.5%</c:v>
                  </c:pt>
                  <c:pt idx="4">
                    <c:v>6.4%</c:v>
                  </c:pt>
                  <c:pt idx="5">
                    <c:v>1.9%</c:v>
                  </c:pt>
                  <c:pt idx="6">
                    <c:v>19.6%</c:v>
                  </c:pt>
                  <c:pt idx="7">
                    <c:v>0.7%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0-18CC-4E86-B74D-012F424C92D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 smtClean="0">
                <a:solidFill>
                  <a:schemeClr val="tx1"/>
                </a:solidFill>
              </a:rPr>
              <a:t>FY20 </a:t>
            </a:r>
            <a:r>
              <a:rPr lang="en-US" sz="1800" b="1" baseline="0" dirty="0" smtClean="0">
                <a:solidFill>
                  <a:schemeClr val="tx1"/>
                </a:solidFill>
              </a:rPr>
              <a:t>EXPENDITURES  </a:t>
            </a:r>
            <a:r>
              <a:rPr lang="en-US" sz="1800" b="1" baseline="0" dirty="0" smtClean="0">
                <a:solidFill>
                  <a:schemeClr val="tx1"/>
                </a:solidFill>
              </a:rPr>
              <a:t>$55,500,290</a:t>
            </a:r>
            <a:endParaRPr lang="en-US" sz="1800" b="1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541326241213268"/>
          <c:y val="1.9492635196798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8CC-4E86-B74D-012F424C92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8CC-4E86-B74D-012F424C92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8CC-4E86-B74D-012F424C92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8CC-4E86-B74D-012F424C92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8CC-4E86-B74D-012F424C92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8CC-4E86-B74D-012F424C92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18CC-4E86-B74D-012F424C92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18CC-4E86-B74D-012F424C92D2}"/>
              </c:ext>
            </c:extLst>
          </c:dPt>
          <c:dLbls>
            <c:dLbl>
              <c:idx val="0"/>
              <c:layout>
                <c:manualLayout>
                  <c:x val="-0.26908536855409332"/>
                  <c:y val="-2.35526718061415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CC-4E86-B74D-012F424C92D2}"/>
                </c:ext>
              </c:extLst>
            </c:dLbl>
            <c:dLbl>
              <c:idx val="1"/>
              <c:layout>
                <c:manualLayout>
                  <c:x val="2.8600969547487649E-2"/>
                  <c:y val="-0.165832931201555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CC-4E86-B74D-012F424C92D2}"/>
                </c:ext>
              </c:extLst>
            </c:dLbl>
            <c:dLbl>
              <c:idx val="2"/>
              <c:layout>
                <c:manualLayout>
                  <c:x val="0.10523865653286275"/>
                  <c:y val="-6.76433586472188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CC-4E86-B74D-012F424C92D2}"/>
                </c:ext>
              </c:extLst>
            </c:dLbl>
            <c:dLbl>
              <c:idx val="3"/>
              <c:layout>
                <c:manualLayout>
                  <c:x val="2.1632559898344E-3"/>
                  <c:y val="9.01911448629565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8CC-4E86-B74D-012F424C92D2}"/>
                </c:ext>
              </c:extLst>
            </c:dLbl>
            <c:dLbl>
              <c:idx val="4"/>
              <c:layout>
                <c:manualLayout>
                  <c:x val="0"/>
                  <c:y val="-2.18010461462637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CC-4E86-B74D-012F424C92D2}"/>
                </c:ext>
              </c:extLst>
            </c:dLbl>
            <c:dLbl>
              <c:idx val="5"/>
              <c:layout>
                <c:manualLayout>
                  <c:x val="2.1632645065902657E-2"/>
                  <c:y val="-6.50018943691253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43255921700351"/>
                      <c:h val="7.80378880926738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8CC-4E86-B74D-012F424C92D2}"/>
                </c:ext>
              </c:extLst>
            </c:dLbl>
            <c:dLbl>
              <c:idx val="6"/>
              <c:layout>
                <c:manualLayout>
                  <c:x val="2.8796173591924747E-2"/>
                  <c:y val="-8.0961643552522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8CC-4E86-B74D-012F424C92D2}"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8CC-4E86-B74D-012F424C9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 MASTER FY17'!$A$33:$A$40</c:f>
              <c:strCache>
                <c:ptCount val="8"/>
                <c:pt idx="0">
                  <c:v>Police </c:v>
                </c:pt>
                <c:pt idx="1">
                  <c:v>Fire </c:v>
                </c:pt>
                <c:pt idx="2">
                  <c:v>Planning Development</c:v>
                </c:pt>
                <c:pt idx="3">
                  <c:v>68th District Court</c:v>
                </c:pt>
                <c:pt idx="4">
                  <c:v>Facilities Maintenance</c:v>
                </c:pt>
                <c:pt idx="5">
                  <c:v>Legislative</c:v>
                </c:pt>
                <c:pt idx="6">
                  <c:v>General Government</c:v>
                </c:pt>
                <c:pt idx="7">
                  <c:v>Other</c:v>
                </c:pt>
              </c:strCache>
            </c:strRef>
          </c:cat>
          <c:val>
            <c:numRef>
              <c:f>' MASTER FY17'!$B$33:$B$40</c:f>
              <c:numCache>
                <c:formatCode>0.0%</c:formatCode>
                <c:ptCount val="8"/>
                <c:pt idx="0">
                  <c:v>0.41644740515758377</c:v>
                </c:pt>
                <c:pt idx="1">
                  <c:v>0.16108876012008591</c:v>
                </c:pt>
                <c:pt idx="2">
                  <c:v>2.1844558903268294E-2</c:v>
                </c:pt>
                <c:pt idx="3">
                  <c:v>1.7612520351566817E-2</c:v>
                </c:pt>
                <c:pt idx="4">
                  <c:v>2.6300705650375612E-2</c:v>
                </c:pt>
                <c:pt idx="5">
                  <c:v>2.7274373883266322E-2</c:v>
                </c:pt>
                <c:pt idx="6">
                  <c:v>0.17950713607009605</c:v>
                </c:pt>
                <c:pt idx="7">
                  <c:v>0.14992453986375723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8CC-4E86-B74D-012F424C92D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0.65583</cdr:x>
      <cdr:y>0.16785</cdr:y>
    </cdr:from>
    <cdr:to>
      <cdr:x>0.68056</cdr:x>
      <cdr:y>0.29412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850255" y="945438"/>
          <a:ext cx="145143" cy="7112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4034786" cy="352482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7" y="5"/>
            <a:ext cx="4034786" cy="352482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r">
              <a:defRPr sz="1200"/>
            </a:lvl1pPr>
          </a:lstStyle>
          <a:p>
            <a:fld id="{6C10F8B3-5F09-4E11-88A4-E70BB5BDAA17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620"/>
            <a:ext cx="4034786" cy="352482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7" y="6670620"/>
            <a:ext cx="4034786" cy="352482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r">
              <a:defRPr sz="1200"/>
            </a:lvl1pPr>
          </a:lstStyle>
          <a:p>
            <a:fld id="{7290E780-2844-4E3B-8F43-657D7C4EAF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8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033944" cy="352780"/>
          </a:xfrm>
          <a:prstGeom prst="rect">
            <a:avLst/>
          </a:prstGeom>
        </p:spPr>
        <p:txBody>
          <a:bodyPr vert="horz" lIns="92950" tIns="46475" rIns="92950" bIns="464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2" y="4"/>
            <a:ext cx="4033944" cy="352780"/>
          </a:xfrm>
          <a:prstGeom prst="rect">
            <a:avLst/>
          </a:prstGeom>
        </p:spPr>
        <p:txBody>
          <a:bodyPr vert="horz" lIns="92950" tIns="46475" rIns="92950" bIns="46475" rtlCol="0"/>
          <a:lstStyle>
            <a:lvl1pPr algn="r">
              <a:defRPr sz="1200"/>
            </a:lvl1pPr>
          </a:lstStyle>
          <a:p>
            <a:fld id="{2C824D46-DCF4-45C2-9306-6F52D8EB605D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0" tIns="46475" rIns="92950" bIns="464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2" y="3379868"/>
            <a:ext cx="7447280" cy="2765344"/>
          </a:xfrm>
          <a:prstGeom prst="rect">
            <a:avLst/>
          </a:prstGeom>
        </p:spPr>
        <p:txBody>
          <a:bodyPr vert="horz" lIns="92950" tIns="46475" rIns="92950" bIns="464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321"/>
            <a:ext cx="4033944" cy="352779"/>
          </a:xfrm>
          <a:prstGeom prst="rect">
            <a:avLst/>
          </a:prstGeom>
        </p:spPr>
        <p:txBody>
          <a:bodyPr vert="horz" lIns="92950" tIns="46475" rIns="92950" bIns="464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2" y="6670321"/>
            <a:ext cx="4033944" cy="352779"/>
          </a:xfrm>
          <a:prstGeom prst="rect">
            <a:avLst/>
          </a:prstGeom>
        </p:spPr>
        <p:txBody>
          <a:bodyPr vert="horz" lIns="92950" tIns="46475" rIns="92950" bIns="46475" rtlCol="0" anchor="b"/>
          <a:lstStyle>
            <a:lvl1pPr algn="r">
              <a:defRPr sz="1200"/>
            </a:lvl1pPr>
          </a:lstStyle>
          <a:p>
            <a:fld id="{A83D73DD-0EA7-4BC4-9E6A-EC655F6BA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5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2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69" indent="-228669">
              <a:buAutoNum type="arabicPeriod"/>
            </a:pPr>
            <a:r>
              <a:rPr lang="en-US" sz="1100" dirty="0"/>
              <a:t>Make below changes:</a:t>
            </a:r>
          </a:p>
          <a:p>
            <a:endParaRPr lang="en-US" sz="1100" dirty="0"/>
          </a:p>
          <a:p>
            <a:r>
              <a:rPr lang="en-US" sz="1100" dirty="0"/>
              <a:t>Sewer cap plan</a:t>
            </a:r>
          </a:p>
          <a:p>
            <a:r>
              <a:rPr lang="en-US" sz="1100" dirty="0"/>
              <a:t>Employees by depth</a:t>
            </a:r>
          </a:p>
          <a:p>
            <a:r>
              <a:rPr lang="en-US" sz="1100" dirty="0"/>
              <a:t>Language around how much extra pay</a:t>
            </a:r>
          </a:p>
          <a:p>
            <a:r>
              <a:rPr lang="en-US" sz="1100" dirty="0"/>
              <a:t>Current day breakdown from old deck</a:t>
            </a:r>
          </a:p>
          <a:p>
            <a:r>
              <a:rPr lang="en-US" sz="1100" dirty="0"/>
              <a:t>Reserve policy lines</a:t>
            </a:r>
          </a:p>
          <a:p>
            <a:r>
              <a:rPr lang="en-US" sz="1100" dirty="0"/>
              <a:t>Change the MERS table numbers to what is in budget – not minimum</a:t>
            </a:r>
          </a:p>
          <a:p>
            <a:endParaRPr lang="en-US" sz="1100" dirty="0"/>
          </a:p>
          <a:p>
            <a:r>
              <a:rPr lang="en-US" sz="1100" dirty="0"/>
              <a:t>2. See Dawn’s email</a:t>
            </a:r>
          </a:p>
          <a:p>
            <a:endParaRPr lang="en-US" sz="1100" dirty="0"/>
          </a:p>
          <a:p>
            <a:r>
              <a:rPr lang="en-US" sz="1100" dirty="0"/>
              <a:t>3.  Changes in the written version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1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 202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6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 202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2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 202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57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 203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 203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73DD-0EA7-4BC4-9E6A-EC655F6BADF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0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9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013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7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82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7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8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8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5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5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7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4A4E-FBC5-4F28-A5DD-293ED86C86C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CFAF82-D3A5-4318-8197-961A58528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2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36" y="640424"/>
            <a:ext cx="1824541" cy="1713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532" y="913708"/>
            <a:ext cx="968491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 of Flint </a:t>
            </a:r>
          </a:p>
          <a:p>
            <a:pPr algn="ctr"/>
            <a:endParaRPr lang="en-US" sz="4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Special Council Meeting: </a:t>
            </a:r>
          </a:p>
          <a:p>
            <a:pPr algn="ctr"/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Presentation of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FY20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FY21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Proposed Budget and Projections</a:t>
            </a:r>
          </a:p>
          <a:p>
            <a:pPr algn="ctr"/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March 21, 2019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2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200467"/>
            <a:ext cx="9808554" cy="7119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GENERAL FUND AT A </a:t>
            </a:r>
            <a:r>
              <a:rPr lang="en-US" dirty="0" smtClean="0">
                <a:solidFill>
                  <a:schemeClr val="accent4"/>
                </a:solidFill>
              </a:rPr>
              <a:t>GLANCE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173" y="2067055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55865263"/>
              </p:ext>
            </p:extLst>
          </p:nvPr>
        </p:nvGraphicFramePr>
        <p:xfrm>
          <a:off x="170644" y="848613"/>
          <a:ext cx="5794728" cy="361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89169" y="1158698"/>
            <a:ext cx="5430210" cy="2339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Comments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Fund balance is </a:t>
            </a:r>
            <a:r>
              <a:rPr lang="en-US" sz="1400" b="1" u="sng" dirty="0" smtClean="0"/>
              <a:t>NOT</a:t>
            </a:r>
            <a:r>
              <a:rPr lang="en-US" sz="1400" b="1" dirty="0" smtClean="0"/>
              <a:t> </a:t>
            </a:r>
            <a:r>
              <a:rPr lang="en-US" sz="1400" dirty="0" smtClean="0"/>
              <a:t>uncommitted funding; need those funds plus more to address MERS and OPEB obligation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Ombudsman annual expenditure of $250K </a:t>
            </a:r>
            <a:r>
              <a:rPr lang="en-US" sz="1400" dirty="0" smtClean="0"/>
              <a:t>continues to be </a:t>
            </a:r>
            <a:r>
              <a:rPr lang="en-US" sz="1400" dirty="0" smtClean="0"/>
              <a:t>included in General </a:t>
            </a:r>
            <a:r>
              <a:rPr lang="en-US" sz="1400" dirty="0" smtClean="0"/>
              <a:t>Fund</a:t>
            </a:r>
            <a:endParaRPr lang="en-US" sz="14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Police and Fire estimated to remain above </a:t>
            </a:r>
            <a:r>
              <a:rPr lang="en-US" sz="1400" dirty="0" smtClean="0"/>
              <a:t>57.8% </a:t>
            </a:r>
            <a:r>
              <a:rPr lang="en-US" sz="1400" dirty="0" smtClean="0"/>
              <a:t>of General Fund through FY20 (required above 55.5% per Public Safety millage – Ordinance 1-164 “Police and Fire Funding”)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644" y="4266978"/>
            <a:ext cx="11648735" cy="1445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dirty="0" smtClean="0"/>
              <a:t>Key Assumptions: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Relatively flat property tax valuation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Slight uptick in income tax, </a:t>
            </a:r>
            <a:r>
              <a:rPr lang="en-US" sz="1400" dirty="0" smtClean="0"/>
              <a:t>full impact of Lear and other economic activity</a:t>
            </a:r>
            <a:endParaRPr lang="en-US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Contract </a:t>
            </a:r>
            <a:r>
              <a:rPr lang="en-US" sz="1400" dirty="0" smtClean="0"/>
              <a:t>negotiations </a:t>
            </a:r>
            <a:r>
              <a:rPr lang="en-US" sz="1400" dirty="0" smtClean="0"/>
              <a:t>for </a:t>
            </a:r>
            <a:r>
              <a:rPr lang="en-US" sz="1400" dirty="0" err="1" smtClean="0"/>
              <a:t>Capts</a:t>
            </a:r>
            <a:r>
              <a:rPr lang="en-US" sz="1400" dirty="0" smtClean="0"/>
              <a:t> </a:t>
            </a:r>
            <a:r>
              <a:rPr lang="en-US" sz="1400" dirty="0" smtClean="0"/>
              <a:t>&amp; </a:t>
            </a:r>
            <a:r>
              <a:rPr lang="en-US" sz="1400" dirty="0" err="1" smtClean="0"/>
              <a:t>Lts</a:t>
            </a:r>
            <a:r>
              <a:rPr lang="en-US" sz="1400" dirty="0" smtClean="0"/>
              <a:t>, 1600 and 1799 </a:t>
            </a:r>
            <a:r>
              <a:rPr lang="en-US" sz="1400" dirty="0" smtClean="0"/>
              <a:t>are not complete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3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1618888"/>
              </p:ext>
            </p:extLst>
          </p:nvPr>
        </p:nvGraphicFramePr>
        <p:xfrm>
          <a:off x="119651" y="912391"/>
          <a:ext cx="5870780" cy="563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39" y="200467"/>
            <a:ext cx="8596668" cy="7119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GENERAL FUND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173" y="2067055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1242890"/>
              </p:ext>
            </p:extLst>
          </p:nvPr>
        </p:nvGraphicFramePr>
        <p:xfrm>
          <a:off x="5990431" y="912391"/>
          <a:ext cx="5870780" cy="563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386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2" y="200467"/>
            <a:ext cx="10625135" cy="7119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STREET FUNDS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3664" y="4787789"/>
            <a:ext cx="10271623" cy="1076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Comments:</a:t>
            </a:r>
            <a:endParaRPr lang="en-US" b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FY20 negative positions indicative of increased appropriations / spending on ACT51 eligible projects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Increased project activity should reap additional ACT51 funding (use-it-or-lose-it basis)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62" y="1231271"/>
            <a:ext cx="10387873" cy="314155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265815" y="1339909"/>
            <a:ext cx="1457608" cy="314155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895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2" y="200467"/>
            <a:ext cx="10625135" cy="7119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SPECIAL ASSESSMENTS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450" y="4851163"/>
            <a:ext cx="10271623" cy="1076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Comments:</a:t>
            </a:r>
            <a:endParaRPr lang="en-US" b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Both funds are funded with special assessments added to tax bills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Due to reduction in taxable parcels, assessment fees must be increased to fund operations and improvements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52" y="1560975"/>
            <a:ext cx="9686843" cy="292954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858408" y="1573808"/>
            <a:ext cx="1358020" cy="314304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401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2" y="200467"/>
            <a:ext cx="10625135" cy="7119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REDUCTION IN TAXABLE PARCELS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212" y="1291289"/>
            <a:ext cx="8384905" cy="44214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941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200467"/>
            <a:ext cx="9808554" cy="7119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PUBLIC IMPROVEMENT FUNDS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926" y="1659777"/>
            <a:ext cx="9779249" cy="295749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8021372" y="1560187"/>
            <a:ext cx="1312752" cy="320193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41450" y="4851163"/>
            <a:ext cx="10085671" cy="1076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Comments:</a:t>
            </a:r>
            <a:endParaRPr lang="en-US" b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Debt service payments on city loans paid out of the 301 fund, which is funded with a transfer from the 402 fund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The 402 fund’s fund balance is needed to fund growing debt service payments and limited public improvement projects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15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524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200467"/>
            <a:ext cx="9808554" cy="7119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FEE BASED FUNDS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16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17" y="1409668"/>
            <a:ext cx="9059838" cy="16534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17" y="3108659"/>
            <a:ext cx="9059693" cy="273987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142367" y="4481464"/>
            <a:ext cx="1240325" cy="24261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42367" y="4780229"/>
            <a:ext cx="1240325" cy="23554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496271" y="1294646"/>
            <a:ext cx="1312752" cy="46987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242" y="548227"/>
            <a:ext cx="88097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400" b="1" dirty="0" smtClean="0">
                <a:ln/>
                <a:solidFill>
                  <a:schemeClr val="accent4"/>
                </a:solidFill>
              </a:rPr>
              <a:t>WATER AND SEWER RATES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8821" y="1453856"/>
            <a:ext cx="8064355" cy="31767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Administration is proposing no </a:t>
            </a: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increase in rates </a:t>
            </a:r>
          </a:p>
          <a:p>
            <a:r>
              <a:rPr lang="en-US" sz="1400" i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effective July 1, </a:t>
            </a:r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2019)</a:t>
            </a:r>
            <a:endParaRPr lang="en-US" sz="1400" i="1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4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400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FACTORS IN RATE SETTING: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Operating and Maintenance Costs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Capital Improvements Plan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Fund Balance Reserve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Size of System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Number of Customers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Collection Rate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 rates vs. Monthly Service Charges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822" y="5168034"/>
            <a:ext cx="7856126" cy="707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 smtClean="0"/>
              <a:t>Tenuous f</a:t>
            </a:r>
            <a:r>
              <a:rPr lang="en-US" sz="2000" dirty="0" smtClean="0"/>
              <a:t>inances and our voluntary agreement with the DEQ </a:t>
            </a:r>
            <a:r>
              <a:rPr lang="en-US" sz="2000" i="1" dirty="0" smtClean="0"/>
              <a:t>require </a:t>
            </a:r>
            <a:r>
              <a:rPr lang="en-US" sz="2000" dirty="0" smtClean="0"/>
              <a:t>us to increase collections and address non-revenue water.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927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203" y="493005"/>
            <a:ext cx="94738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400" b="1" dirty="0" smtClean="0">
                <a:ln/>
                <a:solidFill>
                  <a:schemeClr val="accent4"/>
                </a:solidFill>
              </a:rPr>
              <a:t>OTHER FUNDS</a:t>
            </a:r>
          </a:p>
          <a:p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203" y="1226397"/>
            <a:ext cx="55075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INTERNAL SERVICE FUNDS: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Fringe Benefit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Services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Fleet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Self Insurance Fund</a:t>
            </a:r>
            <a:endParaRPr lang="en-US" sz="16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400" i="1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Per the Uniform Budgeting and Accounting Act, Act 2 of 1968; Section 141.422a; </a:t>
            </a:r>
          </a:p>
          <a:p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The City is not required to budget for Funds where the City is acting as a trustee or agent;  Internal Service Funds, Enterprise Funds; Capital Project Fund and/or Debt Service Fund.  However, only Enterprise funds are included in the Recommended Budgets.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5368" y="1226397"/>
            <a:ext cx="5507569" cy="2677656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SPECIAL REVENUE GRANT FUNDS: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274 Fund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296 Fund</a:t>
            </a:r>
          </a:p>
          <a:p>
            <a:endParaRPr lang="en-US" sz="1400" i="1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400" i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CDBG, ESG, HOME, and Other Grants are not budgeted as these budgets are approved at the time the grant award is accepted by City </a:t>
            </a:r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Council.  </a:t>
            </a:r>
            <a:r>
              <a:rPr lang="en-US" sz="1400" i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Grant budgets roll from year to year depending on the available balances at year </a:t>
            </a:r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end.</a:t>
            </a:r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5368" y="4042553"/>
            <a:ext cx="5507569" cy="264687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Other Adopted Funds:</a:t>
            </a:r>
            <a:endParaRPr lang="en-US" sz="2000" b="1" u="sng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208 Fund</a:t>
            </a:r>
            <a:endParaRPr lang="en-US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265 Fund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583 Fund</a:t>
            </a:r>
          </a:p>
          <a:p>
            <a:pPr marL="860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246 Fund</a:t>
            </a:r>
            <a:endParaRPr lang="en-US" sz="1400" i="1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40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These funds have less than $1M of fund balance</a:t>
            </a:r>
            <a:endParaRPr lang="en-US" sz="140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18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710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62" y="2698386"/>
            <a:ext cx="9577959" cy="80079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NEXT STEPS &amp; ACKNOWLEDGEMENTS</a:t>
            </a:r>
            <a:endParaRPr lang="en-US" sz="32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392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66161" y="180250"/>
            <a:ext cx="10093811" cy="6542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8674" y="-94234"/>
            <a:ext cx="10824755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5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en-US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CITY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OF </a:t>
            </a: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FLINT</a:t>
            </a:r>
          </a:p>
          <a:p>
            <a:pPr algn="ctr"/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Council Priorities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FY2020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&amp; 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FY2021</a:t>
            </a:r>
            <a:endParaRPr lang="en-US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en-US" sz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Maintain General Fund reserve Balance.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Maintain Police and Fire staffing levels while seeking additional funding sources to increase public safety programs.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Ensure the Department of Public Works has tools necessary to provide for street maintenance, sidewalk maintenance, </a:t>
            </a:r>
            <a:endParaRPr lang="en-US" sz="1400" dirty="0" smtClean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snow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removal, and right-of-way tree maintenance.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Resolve the Water Lead Crisis through improvement of City infrastructure and replacement of customer service lines.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Stabilize the financial position of the Water and Sewer Funds at the most affordable rates possible at the highest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quality   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standards.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Build community relationships to ensure capacity and continued implementation of Master Plan and Capital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Improvement          Plan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including blight elimination, economic development, parks maintenance and essential human services.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Improve customer service across all departments through training and technology.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85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017" y="2125477"/>
            <a:ext cx="88097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4"/>
                </a:solidFill>
              </a:rPr>
              <a:t>Thank you for your interest in the financial health of the </a:t>
            </a:r>
          </a:p>
          <a:p>
            <a:pPr algn="ctr"/>
            <a:r>
              <a:rPr lang="en-US" sz="4400" b="1" dirty="0" smtClean="0">
                <a:ln/>
                <a:solidFill>
                  <a:schemeClr val="accent4"/>
                </a:solidFill>
              </a:rPr>
              <a:t>City of Flint.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236" y="4609565"/>
            <a:ext cx="1355349" cy="127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927" y="0"/>
            <a:ext cx="10215154" cy="687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1760" marR="129413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CITY</a:t>
            </a:r>
            <a:r>
              <a:rPr lang="en-US" sz="17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n-US" sz="1700" spc="1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FLINT</a:t>
            </a:r>
            <a:r>
              <a:rPr lang="en-US" sz="1700" spc="1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STRAT</a:t>
            </a:r>
            <a:r>
              <a:rPr lang="en-US" sz="17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GIC</a:t>
            </a:r>
            <a:r>
              <a:rPr lang="en-US" sz="17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</a:t>
            </a:r>
            <a:r>
              <a:rPr lang="en-US" sz="17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endParaRPr lang="en-US" sz="1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81760" marR="129413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2020-2024</a:t>
            </a:r>
            <a:endParaRPr lang="en-US" sz="1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81760" marR="129413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381760" marR="129413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Setting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Sustainab</a:t>
            </a:r>
            <a:r>
              <a:rPr lang="en-US" sz="1100" i="1" spc="-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Course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City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Flint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9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ity</a:t>
            </a:r>
            <a:r>
              <a:rPr lang="en-US" sz="1200" spc="-1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Gov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38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we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l-ma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d, 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nanc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ally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stab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e, and ac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ountable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over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ment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sed on cre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ting and m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ning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rant and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rowi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 co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muni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ich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ill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ttract 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retain res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dents, b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sinesses, st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s, and 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rs and im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rove our q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ality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 li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ss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n-US" sz="120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ity</a:t>
            </a:r>
            <a:r>
              <a:rPr lang="en-US" sz="1200" spc="-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Gover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39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ssu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hat res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s, busi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es, stu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and 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rs in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City of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Fli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 re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eive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cipal serv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ces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a cust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mer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rien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ly,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cial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re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ponsible,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 equit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ble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anner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rder to in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ure equal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ty of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opp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rtu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ity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per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oa</a:t>
            </a:r>
            <a:r>
              <a:rPr lang="en-US" sz="1200" b="1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4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40030"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 p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 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 M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and re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lize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our Visi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esident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busine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ses, students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tors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can expect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that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ity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 Fli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 wi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l: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2885">
              <a:lnSpc>
                <a:spcPct val="99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ll 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in an 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 and fi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</a:t>
            </a:r>
            <a:r>
              <a:rPr lang="en-US" sz="1050" spc="-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sus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able man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ncl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ding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improving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zen acces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focu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 measur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ble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lts,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improving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ity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'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fin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positi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 elimin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ting acc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ted def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cits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70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5610"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wi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pr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vide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hi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hly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rained 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nal staff of 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ected lead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rs,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ppointed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ffi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ials and employe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5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wi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pr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vide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saf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secure,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ealthy 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cle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en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iro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ment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ich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live,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ork,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learn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play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ll p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ac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 to dependa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le, qual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ty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 su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able water and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4795"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ll p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ac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 to an adeq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ate and w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ll m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ined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transpor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network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 modes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 trav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rvi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 mo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ed,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on-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oto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ize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 pedestr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eeds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5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10515"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6.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ty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ill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 coope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among busi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no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-profit,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hig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ducatio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founda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ion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partners,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 resi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create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th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 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ppor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ono</a:t>
            </a:r>
            <a:r>
              <a:rPr lang="en-US" sz="1050" spc="-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ic de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ment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cus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 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usi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 entr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eurs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rder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build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 wealth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 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the tax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base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55"/>
              </a:spcAft>
            </a:pPr>
            <a:r>
              <a:rPr lang="en-US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1630">
              <a:lnSpc>
                <a:spcPct val="107000"/>
              </a:lnSpc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7. 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ty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ill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eek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partners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ips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ith Loca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S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ate and Fede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 go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ernm</a:t>
            </a:r>
            <a:r>
              <a:rPr lang="en-US" sz="1050" spc="1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ntal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ers,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 ot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 private enti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ies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order to 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ax</a:t>
            </a:r>
            <a:r>
              <a:rPr lang="en-US" sz="1050" spc="1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mize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eff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ciencies a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 resourc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in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meet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 i</a:t>
            </a:r>
            <a:r>
              <a:rPr lang="en-US" sz="1050" spc="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</a:t>
            </a:r>
            <a:r>
              <a:rPr lang="en-US" sz="1050" spc="5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sion</a:t>
            </a:r>
          </a:p>
          <a:p>
            <a:pPr marR="341630">
              <a:lnSpc>
                <a:spcPct val="107000"/>
              </a:lnSpc>
            </a:pP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1630">
              <a:lnSpc>
                <a:spcPct val="107000"/>
              </a:lnSpc>
            </a:pP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050" dirty="0"/>
              <a:t>The City will promote the equal protection of the law for each person in accordance with fundamental human rights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74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455" y="495975"/>
            <a:ext cx="88097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4"/>
                </a:solidFill>
              </a:rPr>
              <a:t>THE ADOPTED FUNDS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91" y="1265416"/>
            <a:ext cx="8733238" cy="42681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0731" y="5633545"/>
            <a:ext cx="8681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Also adopted are: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- 295 Fund:  Section 108 loans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- 246 Fund:  EDA Revolving loans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- 583 Fund:  (Enterprise) Oak Business Center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043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317" y="438327"/>
            <a:ext cx="88097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4"/>
                </a:solidFill>
                <a:effectLst/>
              </a:rPr>
              <a:t>A YEAR IN THE NEWS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3691" y="1411123"/>
            <a:ext cx="8298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April 2018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Governor Snyder officially disbands the Flint RTAB, giving Flint complete home rul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control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October 2018 – General Motors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returns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Flint city water after almost four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December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2018 –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 closes on its Drinking Water Revolving Loan fund clearing the way for the city to use the remaining $77.7 million of WIIN-act funds for capital improvements throughout the water delivery system.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December 2018 – Mayor Weaver announces that top priority 18,000 lead and galvanized steel lines have been removed as part of the FAST START initiative.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Februar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 2019 – City of Flint officials announce amendment to the court ruling 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Concerned Pastors for Social Action v Nick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Khouri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allowing for the release of $6.6 million of disputed reimbursements back to the city.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737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71" y="650873"/>
            <a:ext cx="8596668" cy="85859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</a:rPr>
              <a:t>THE POSITIVES…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53" y="994218"/>
            <a:ext cx="10604365" cy="4367108"/>
          </a:xfrm>
        </p:spPr>
        <p:txBody>
          <a:bodyPr>
            <a:noAutofit/>
          </a:bodyPr>
          <a:lstStyle/>
          <a:p>
            <a:pPr marL="457200" lvl="1" indent="0">
              <a:buClrTx/>
              <a:buNone/>
            </a:pPr>
            <a:endParaRPr lang="en-US" sz="235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General Fund is projected to be “in the black”…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Shared sacrifices – unfilled positions removed from budget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Public safety employee counts unaffected</a:t>
            </a:r>
            <a:endParaRPr lang="en-US" sz="23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Assessed property values continue to show improvement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Increase of 2.2% in total taxable value, net of exemptions 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Fund balances remain healthy</a:t>
            </a:r>
            <a:endParaRPr lang="en-US" sz="23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General Fund 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fund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balance increased to $20.3M as of end of FY18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79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71" y="650873"/>
            <a:ext cx="8596668" cy="85859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</a:rPr>
              <a:t>…AND THE NEGATIVES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53" y="994218"/>
            <a:ext cx="10911019" cy="4367108"/>
          </a:xfrm>
        </p:spPr>
        <p:txBody>
          <a:bodyPr>
            <a:noAutofit/>
          </a:bodyPr>
          <a:lstStyle/>
          <a:p>
            <a:pPr marL="457200" lvl="1" indent="0">
              <a:buClrTx/>
              <a:buNone/>
            </a:pPr>
            <a:endParaRPr lang="en-US" sz="235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Legacy costs continue to grow – $24.7M for Pensions and $18.0M for Retiree Health Care (</a:t>
            </a:r>
            <a:r>
              <a:rPr lang="en-US" sz="235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RHC) in FY20 </a:t>
            </a:r>
            <a:endParaRPr lang="en-US" sz="235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balloons to $39.2M in FY25, assuming same actuarial assumptions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RHC costs expected to grow over next few years as well</a:t>
            </a:r>
            <a:endParaRPr lang="en-US" sz="23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is limited growth in revenues due to economics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Lower occupancy rates and growing number of vacated parcels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Short-term income tax growth limited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Utility infrastructure continues to age / Utility </a:t>
            </a:r>
            <a:r>
              <a:rPr lang="en-US" sz="235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cashflow</a:t>
            </a:r>
            <a:r>
              <a:rPr lang="en-US" sz="235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limited</a:t>
            </a:r>
            <a:endParaRPr lang="en-US" sz="23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Just as in FY19, proposal excludes significant city-funded capital improvement in water system (funded through water crisis dollars)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Cash flow challenges limit ability to fund badly needed Waste Water Treatment Plant upgrades</a:t>
            </a:r>
            <a:endParaRPr 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208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0" y="548227"/>
            <a:ext cx="99167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EMPLOYEES BY DEPARTMENT</a:t>
            </a:r>
            <a:endParaRPr lang="en-US" sz="44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0" y="1704087"/>
            <a:ext cx="10095707" cy="41777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9395" y="6268235"/>
            <a:ext cx="10342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Note:  These figures include grant-funded positions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531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0" y="548227"/>
            <a:ext cx="99167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4"/>
                </a:solidFill>
                <a:effectLst/>
              </a:rPr>
              <a:t>EMPLOYEES BY </a:t>
            </a:r>
            <a:r>
              <a:rPr lang="en-US" sz="4400" b="1" cap="none" spc="0" dirty="0" smtClean="0">
                <a:ln/>
                <a:solidFill>
                  <a:schemeClr val="accent4"/>
                </a:solidFill>
                <a:effectLst/>
              </a:rPr>
              <a:t>DEPARTMENT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08" y="1232632"/>
            <a:ext cx="9749705" cy="5171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608" y="6476464"/>
            <a:ext cx="10342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Note:  These figures include grant-funded positions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1103429" y="6464174"/>
            <a:ext cx="322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392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16299</TotalTime>
  <Words>923</Words>
  <Application>Microsoft Office PowerPoint</Application>
  <PresentationFormat>Widescreen</PresentationFormat>
  <Paragraphs>223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Arial</vt:lpstr>
      <vt:lpstr>Calibri</vt:lpstr>
      <vt:lpstr>Courier New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POSITIVES…</vt:lpstr>
      <vt:lpstr>…AND THE NEGATIVES</vt:lpstr>
      <vt:lpstr>PowerPoint Presentation</vt:lpstr>
      <vt:lpstr>PowerPoint Presentation</vt:lpstr>
      <vt:lpstr>GENERAL FUND AT A GLANCE</vt:lpstr>
      <vt:lpstr>GENERAL FUND</vt:lpstr>
      <vt:lpstr>STREET FUNDS</vt:lpstr>
      <vt:lpstr>SPECIAL ASSESSMENTS</vt:lpstr>
      <vt:lpstr>REDUCTION IN TAXABLE PARCELS</vt:lpstr>
      <vt:lpstr>PUBLIC IMPROVEMENT FUNDS</vt:lpstr>
      <vt:lpstr>FEE BASED FUNDS</vt:lpstr>
      <vt:lpstr>PowerPoint Presentation</vt:lpstr>
      <vt:lpstr>PowerPoint Presentation</vt:lpstr>
      <vt:lpstr>NEXT STEPS &amp; ACKNOWLEDGEMENTS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Croft</dc:creator>
  <cp:lastModifiedBy>Hughey Newsome</cp:lastModifiedBy>
  <cp:revision>354</cp:revision>
  <cp:lastPrinted>2019-03-21T20:16:00Z</cp:lastPrinted>
  <dcterms:created xsi:type="dcterms:W3CDTF">2015-09-14T10:49:23Z</dcterms:created>
  <dcterms:modified xsi:type="dcterms:W3CDTF">2019-03-21T20:20:25Z</dcterms:modified>
</cp:coreProperties>
</file>